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1014B0"/>
    <a:srgbClr val="9900CC"/>
    <a:srgbClr val="6AEEFC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BF1B-AD18-4C24-9DF1-0AF6E67C2083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B941-4C0B-4B59-A604-62F390F1F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B941-4C0B-4B59-A604-62F390F1F65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37043F-3697-4385-8FA0-F581B7C2224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6E72-921E-4F08-B4E9-2CCA4419E6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C5343-E8A6-41EC-9788-DE65D4D7D4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E51DE-47B1-49CF-B6BB-BDDBE7EAF8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1D3A6-C32C-4683-B41C-0426B1651D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E18E9-C973-4D96-A982-3EBD6BB89F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C361B-9E8C-4149-8481-A5F7162F99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63699-2243-4300-87A6-4B3E22122C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3C5B6-F966-4B51-901E-814A5CA444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6882C-1B9D-45EF-8C11-1F56D3729B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DA31F-D627-46D0-942E-6C3AD5E67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051445-FA74-4925-93B6-BE4286475C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gif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339975" y="981075"/>
            <a:ext cx="5616575" cy="18716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Формы</a:t>
            </a:r>
            <a:endParaRPr lang="ru-RU" sz="3600" b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547813" y="3165475"/>
            <a:ext cx="6985000" cy="14874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9933FF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мышления</a:t>
            </a:r>
            <a:endParaRPr lang="ru-RU" sz="3600" b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00080"/>
                  </a:gs>
                  <a:gs pos="100000">
                    <a:srgbClr val="9933FF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550070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Жукова Лидия Васильевна</a:t>
            </a:r>
          </a:p>
          <a:p>
            <a:pPr algn="ctr"/>
            <a:r>
              <a:rPr lang="ru-RU" dirty="0" smtClean="0"/>
              <a:t>МБОУ СОШ № 142</a:t>
            </a:r>
          </a:p>
          <a:p>
            <a:pPr algn="ctr"/>
            <a:r>
              <a:rPr lang="ru-RU" dirty="0" smtClean="0"/>
              <a:t>Новосибирск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57224" y="142852"/>
            <a:ext cx="742955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Wave4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умозаключения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3500438"/>
            <a:ext cx="781050" cy="10080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1214422"/>
            <a:ext cx="7786742" cy="193899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002060"/>
                </a:solidFill>
              </a:rPr>
              <a:t>Умозаключения</a:t>
            </a:r>
            <a:r>
              <a:rPr lang="ru-RU" sz="2400" dirty="0" smtClean="0">
                <a:solidFill>
                  <a:srgbClr val="002060"/>
                </a:solidFill>
              </a:rPr>
              <a:t> позволяют на основе известных фактов, выраженных в форме суждений (высказываний), получать заключение, т.е. новое знание.</a:t>
            </a:r>
          </a:p>
          <a:p>
            <a:r>
              <a:rPr lang="ru-RU" sz="2400" dirty="0" smtClean="0"/>
              <a:t>Пример: геометрические доказательства.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357562"/>
            <a:ext cx="77867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Определение:</a:t>
            </a:r>
          </a:p>
          <a:p>
            <a:r>
              <a:rPr lang="ru-RU" sz="2400" b="1" u="sng" dirty="0" smtClean="0">
                <a:solidFill>
                  <a:srgbClr val="7030A0"/>
                </a:solidFill>
              </a:rPr>
              <a:t>Умозаключение</a:t>
            </a:r>
            <a:r>
              <a:rPr lang="ru-RU" sz="2400" b="1" dirty="0" smtClean="0">
                <a:solidFill>
                  <a:schemeClr val="accent4"/>
                </a:solidFill>
              </a:rPr>
              <a:t> – это форма мышления, с помощью которой из одного или нескольких суждений (посылок) может быть получено новое суждение (заключение).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5429264"/>
            <a:ext cx="721523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Посылками умозаключения по правилам формальной логики могут быть только истинные суждения. В противном случае можно прийти к ложному умозаключению.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5288340"/>
            <a:ext cx="500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0" grpId="0" animBg="1"/>
      <p:bldP spid="6" grpId="0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57158" y="142852"/>
            <a:ext cx="7446964" cy="1200329"/>
          </a:xfrm>
          <a:prstGeom prst="rect">
            <a:avLst/>
          </a:prstGeom>
          <a:noFill/>
          <a:ln w="38100">
            <a:solidFill>
              <a:srgbClr val="9933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Определение:</a:t>
            </a:r>
            <a:r>
              <a:rPr lang="ru-RU" sz="2400" b="1" dirty="0" smtClean="0"/>
              <a:t> </a:t>
            </a:r>
            <a:endParaRPr lang="ru-RU" sz="2400" b="1" dirty="0"/>
          </a:p>
          <a:p>
            <a:pPr algn="just"/>
            <a:r>
              <a:rPr lang="ru-RU" sz="2400" b="1" u="sng" dirty="0" smtClean="0">
                <a:solidFill>
                  <a:srgbClr val="0000FF"/>
                </a:solidFill>
              </a:rPr>
              <a:t>Логика</a:t>
            </a:r>
            <a:r>
              <a:rPr lang="ru-RU" sz="2400" b="1" dirty="0" smtClean="0">
                <a:solidFill>
                  <a:srgbClr val="0000FF"/>
                </a:solidFill>
              </a:rPr>
              <a:t> – это наука о формах и способах мышления</a:t>
            </a:r>
            <a:endParaRPr lang="ru-RU" sz="2400" b="1" dirty="0">
              <a:solidFill>
                <a:srgbClr val="0000FF"/>
              </a:solidFill>
            </a:endParaRPr>
          </a:p>
        </p:txBody>
      </p:sp>
      <p:pic>
        <p:nvPicPr>
          <p:cNvPr id="10249" name="Picture 9" descr="j023469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7363" y="4724400"/>
            <a:ext cx="1397000" cy="1657350"/>
          </a:xfrm>
          <a:prstGeom prst="rect">
            <a:avLst/>
          </a:prstGeom>
          <a:noFill/>
        </p:spPr>
      </p:pic>
      <p:pic>
        <p:nvPicPr>
          <p:cNvPr id="10250" name="Picture 10" descr="j017810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4857760"/>
            <a:ext cx="1004887" cy="1296987"/>
          </a:xfrm>
          <a:prstGeom prst="rect">
            <a:avLst/>
          </a:prstGeom>
          <a:noFill/>
        </p:spPr>
      </p:pic>
      <p:pic>
        <p:nvPicPr>
          <p:cNvPr id="10251" name="Picture 11" descr="j030336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5516563"/>
            <a:ext cx="1008062" cy="963612"/>
          </a:xfrm>
          <a:prstGeom prst="rect">
            <a:avLst/>
          </a:prstGeom>
          <a:noFill/>
        </p:spPr>
      </p:pic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5357818" y="4357694"/>
            <a:ext cx="1296988" cy="172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1528692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Мышление всегда осуществляется в каких-то формах.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2119962"/>
            <a:ext cx="5643602" cy="523220"/>
          </a:xfrm>
          <a:prstGeom prst="rect">
            <a:avLst/>
          </a:prstGeom>
          <a:noFill/>
          <a:ln w="38100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формы мышления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857356" y="2643182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679025" y="3321842"/>
            <a:ext cx="1357323" cy="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00628" y="2643182"/>
            <a:ext cx="171451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hlinkClick r:id="rId6" action="ppaction://hlinksldjump"/>
          </p:cNvPr>
          <p:cNvSpPr txBox="1"/>
          <p:nvPr/>
        </p:nvSpPr>
        <p:spPr>
          <a:xfrm>
            <a:off x="3357554" y="4071942"/>
            <a:ext cx="2214578" cy="523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ПОНЯТИЕ</a:t>
            </a:r>
            <a:endParaRPr lang="ru-RU" sz="2800" dirty="0"/>
          </a:p>
        </p:txBody>
      </p:sp>
      <p:sp>
        <p:nvSpPr>
          <p:cNvPr id="24" name="TextBox 23">
            <a:hlinkClick r:id="rId7" action="ppaction://hlinksldjump"/>
          </p:cNvPr>
          <p:cNvSpPr txBox="1"/>
          <p:nvPr/>
        </p:nvSpPr>
        <p:spPr>
          <a:xfrm>
            <a:off x="214282" y="3429000"/>
            <a:ext cx="3429024" cy="523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ВЫСКАЗЫВАНИЕ</a:t>
            </a:r>
            <a:endParaRPr lang="ru-RU" sz="2800" dirty="0"/>
          </a:p>
        </p:txBody>
      </p:sp>
      <p:sp>
        <p:nvSpPr>
          <p:cNvPr id="25" name="TextBox 24">
            <a:hlinkClick r:id="rId8" action="ppaction://hlinksldjump"/>
          </p:cNvPr>
          <p:cNvSpPr txBox="1"/>
          <p:nvPr/>
        </p:nvSpPr>
        <p:spPr>
          <a:xfrm>
            <a:off x="5214942" y="3405846"/>
            <a:ext cx="3714744" cy="523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УМОЗАКЛЮЧЕНИЕ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9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14678" y="142852"/>
            <a:ext cx="2428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Понятие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2844" y="1000108"/>
            <a:ext cx="7929618" cy="3908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 dirty="0" smtClean="0">
                <a:solidFill>
                  <a:srgbClr val="9900CC"/>
                </a:solidFill>
              </a:rPr>
              <a:t>Понятие</a:t>
            </a:r>
            <a:r>
              <a:rPr lang="ru-RU" sz="2400" b="1" dirty="0" smtClean="0">
                <a:solidFill>
                  <a:srgbClr val="9900CC"/>
                </a:solidFill>
              </a:rPr>
              <a:t> выделяет существенные признаки объекта, которые отличают его от других объектов</a:t>
            </a:r>
            <a:r>
              <a:rPr lang="ru-RU" sz="3200" b="1" dirty="0" smtClean="0">
                <a:solidFill>
                  <a:srgbClr val="9900CC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Объекты объединенные понятием, образуют некоторое множество.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Например: </a:t>
            </a:r>
            <a:r>
              <a:rPr lang="ru-RU" sz="2400" b="1" dirty="0" smtClean="0"/>
              <a:t>Понятие «Компьютер» объединяет множество электронных устройств, которые предназначены для обработки информации и обладают монитором и клавиатурой</a:t>
            </a:r>
            <a:endParaRPr lang="ru-RU" sz="2400" b="1" dirty="0"/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3929066"/>
            <a:ext cx="781050" cy="1008062"/>
          </a:xfrm>
          <a:prstGeom prst="rect">
            <a:avLst/>
          </a:prstGeom>
          <a:noFill/>
        </p:spPr>
      </p:pic>
      <p:pic>
        <p:nvPicPr>
          <p:cNvPr id="11276" name="Picture 12" descr="j03033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5429264"/>
            <a:ext cx="1008063" cy="963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4282" y="0"/>
            <a:ext cx="8429684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Определение: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Понятие – это форма мышления, фиксирующая основные, существенные признаки объекта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43108" y="2324393"/>
            <a:ext cx="428628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9900CC"/>
                </a:solidFill>
              </a:rPr>
              <a:t>Понятие имеет 2 стороны</a:t>
            </a:r>
            <a:endParaRPr lang="ru-RU" sz="3200" b="1" dirty="0" smtClean="0">
              <a:solidFill>
                <a:srgbClr val="9900CC"/>
              </a:solidFill>
            </a:endParaRPr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357694"/>
            <a:ext cx="781050" cy="1008062"/>
          </a:xfrm>
          <a:prstGeom prst="rect">
            <a:avLst/>
          </a:prstGeom>
          <a:noFill/>
        </p:spPr>
      </p:pic>
      <p:pic>
        <p:nvPicPr>
          <p:cNvPr id="11276" name="Picture 12" descr="j03033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5572140"/>
            <a:ext cx="1008063" cy="963612"/>
          </a:xfrm>
          <a:prstGeom prst="rect">
            <a:avLst/>
          </a:prstGeom>
          <a:noFill/>
        </p:spPr>
      </p:pic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00034" y="3405846"/>
            <a:ext cx="2786082" cy="523220"/>
          </a:xfrm>
          <a:prstGeom prst="rect">
            <a:avLst/>
          </a:prstGeom>
          <a:noFill/>
          <a:ln w="28575">
            <a:solidFill>
              <a:srgbClr val="1014B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5500694" y="3405846"/>
            <a:ext cx="2286016" cy="523220"/>
          </a:xfrm>
          <a:prstGeom prst="rect">
            <a:avLst/>
          </a:prstGeom>
          <a:noFill/>
          <a:ln w="28575">
            <a:solidFill>
              <a:srgbClr val="1014B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071670" y="2857496"/>
            <a:ext cx="1428760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857496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Стрелка влево 9">
            <a:hlinkClick r:id="rId7" action="ppaction://hlinksldjump"/>
          </p:cNvPr>
          <p:cNvSpPr/>
          <p:nvPr/>
        </p:nvSpPr>
        <p:spPr>
          <a:xfrm>
            <a:off x="7000892" y="5500702"/>
            <a:ext cx="1357322" cy="8572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НАЗАД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2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4282" y="285728"/>
            <a:ext cx="842968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 - 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Составляет совокупность существенных признаков объекта.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143512"/>
            <a:ext cx="781050" cy="1008062"/>
          </a:xfrm>
          <a:prstGeom prst="rect">
            <a:avLst/>
          </a:prstGeom>
          <a:noFill/>
        </p:spPr>
      </p:pic>
      <p:pic>
        <p:nvPicPr>
          <p:cNvPr id="11276" name="Picture 12" descr="j03033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429264"/>
            <a:ext cx="1008063" cy="963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2285992"/>
            <a:ext cx="7786742" cy="224676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C00000"/>
                </a:solidFill>
              </a:rPr>
              <a:t>Например:</a:t>
            </a:r>
            <a:r>
              <a:rPr lang="ru-RU" sz="2800" dirty="0" smtClean="0">
                <a:solidFill>
                  <a:srgbClr val="C00000"/>
                </a:solidFill>
              </a:rPr>
              <a:t>  </a:t>
            </a:r>
            <a:r>
              <a:rPr lang="ru-RU" sz="2800" dirty="0" smtClean="0"/>
              <a:t>«Персональный компьютер – это универсальное электронное устройство для автоматической обработки информации, предназначенное для одного пользователя».</a:t>
            </a:r>
            <a:endParaRPr lang="ru-RU" sz="2800" dirty="0"/>
          </a:p>
        </p:txBody>
      </p:sp>
      <p:sp>
        <p:nvSpPr>
          <p:cNvPr id="9" name="Стрелка влево 8">
            <a:hlinkClick r:id="rId5" action="ppaction://hlinksldjump"/>
          </p:cNvPr>
          <p:cNvSpPr/>
          <p:nvPr/>
        </p:nvSpPr>
        <p:spPr>
          <a:xfrm>
            <a:off x="5786446" y="5500702"/>
            <a:ext cx="1357322" cy="8572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НАЗАД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4282" y="285728"/>
            <a:ext cx="792961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Объем -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800" b="1" spc="50" dirty="0" smtClean="0">
                <a:ln w="12700" cmpd="sng">
                  <a:solidFill>
                    <a:schemeClr val="tx2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определяется совокупностью предметов, на которую оно распространяется.</a:t>
            </a:r>
            <a:endParaRPr lang="ru-RU" sz="2800" b="1" spc="50" dirty="0">
              <a:ln w="12700" cmpd="sng">
                <a:solidFill>
                  <a:schemeClr val="tx2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500570"/>
            <a:ext cx="781050" cy="1008062"/>
          </a:xfrm>
          <a:prstGeom prst="rect">
            <a:avLst/>
          </a:prstGeom>
          <a:noFill/>
        </p:spPr>
      </p:pic>
      <p:pic>
        <p:nvPicPr>
          <p:cNvPr id="11276" name="Picture 12" descr="j03033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500702"/>
            <a:ext cx="1008063" cy="963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2285992"/>
            <a:ext cx="7786742" cy="181588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C00000"/>
                </a:solidFill>
              </a:rPr>
              <a:t>Например:</a:t>
            </a:r>
            <a:r>
              <a:rPr lang="ru-RU" sz="2800" dirty="0" smtClean="0">
                <a:solidFill>
                  <a:srgbClr val="C00000"/>
                </a:solidFill>
              </a:rPr>
              <a:t>  </a:t>
            </a:r>
            <a:r>
              <a:rPr lang="ru-RU" sz="2800" dirty="0" smtClean="0"/>
              <a:t>«Персональный компьютер» выражает всю совокупность (сотни млн.) существующих в настоящее время в мире ПК.</a:t>
            </a:r>
            <a:endParaRPr lang="ru-RU" sz="2800" dirty="0"/>
          </a:p>
        </p:txBody>
      </p:sp>
      <p:sp>
        <p:nvSpPr>
          <p:cNvPr id="6" name="Стрелка влево 5">
            <a:hlinkClick r:id="rId5" action="ppaction://hlinksldjump"/>
          </p:cNvPr>
          <p:cNvSpPr/>
          <p:nvPr/>
        </p:nvSpPr>
        <p:spPr>
          <a:xfrm>
            <a:off x="6929454" y="5572140"/>
            <a:ext cx="1357322" cy="8572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НАЗАД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57224" y="142852"/>
            <a:ext cx="742955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Wave4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ВЫСКАЗЫВАНИЕ 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2950" y="4143380"/>
            <a:ext cx="781050" cy="1008062"/>
          </a:xfrm>
          <a:prstGeom prst="rect">
            <a:avLst/>
          </a:prstGeom>
          <a:noFill/>
        </p:spPr>
      </p:pic>
      <p:pic>
        <p:nvPicPr>
          <p:cNvPr id="11276" name="Picture 12" descr="j03033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5429264"/>
            <a:ext cx="1008063" cy="963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1214422"/>
            <a:ext cx="7786742" cy="34163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Свое понимание окружающего мира человек формирует в форме высказываний (суждений, утверждений).</a:t>
            </a:r>
          </a:p>
          <a:p>
            <a:r>
              <a:rPr lang="ru-RU" sz="2400" dirty="0" smtClean="0"/>
              <a:t>Высказывание строится на основе понятий и по форме является повествовательным предложением.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Высказывание может быть выражено на </a:t>
            </a:r>
            <a:r>
              <a:rPr lang="ru-RU" sz="2400" u="sng" dirty="0" smtClean="0">
                <a:solidFill>
                  <a:srgbClr val="002060"/>
                </a:solidFill>
              </a:rPr>
              <a:t>естественном языке </a:t>
            </a:r>
            <a:r>
              <a:rPr lang="ru-RU" sz="2400" dirty="0" smtClean="0">
                <a:solidFill>
                  <a:srgbClr val="002060"/>
                </a:solidFill>
              </a:rPr>
              <a:t>(два умножить на два равно четыре), на </a:t>
            </a:r>
            <a:r>
              <a:rPr lang="ru-RU" sz="2400" u="sng" dirty="0" smtClean="0">
                <a:solidFill>
                  <a:srgbClr val="002060"/>
                </a:solidFill>
              </a:rPr>
              <a:t>формальном</a:t>
            </a:r>
            <a:r>
              <a:rPr lang="ru-RU" sz="2400" dirty="0" smtClean="0">
                <a:solidFill>
                  <a:srgbClr val="002060"/>
                </a:solidFill>
              </a:rPr>
              <a:t> (2•2=4).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786322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Высказывание может быть истинно или ложно.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5286388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Например: </a:t>
            </a:r>
          </a:p>
          <a:p>
            <a:r>
              <a:rPr lang="ru-RU" sz="2400" dirty="0" smtClean="0"/>
              <a:t>На улице светит солнце.</a:t>
            </a:r>
          </a:p>
          <a:p>
            <a:r>
              <a:rPr lang="ru-RU" sz="2400" dirty="0" smtClean="0"/>
              <a:t>На улице идет дождь.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0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4282" y="285728"/>
            <a:ext cx="828680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Ложным, </a:t>
            </a:r>
            <a:r>
              <a:rPr lang="ru-RU" sz="2800" b="1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высказывание будет в том случае, когда оно не соответствует реальной действительности.</a:t>
            </a:r>
            <a:endParaRPr lang="ru-RU" sz="2800" b="1" spc="50" dirty="0">
              <a:ln w="12700" cmpd="sng">
                <a:solidFill>
                  <a:srgbClr val="7030A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278458"/>
            <a:ext cx="781050" cy="1008062"/>
          </a:xfrm>
          <a:prstGeom prst="rect">
            <a:avLst/>
          </a:prstGeom>
          <a:noFill/>
        </p:spPr>
      </p:pic>
      <p:pic>
        <p:nvPicPr>
          <p:cNvPr id="11276" name="Picture 12" descr="j03033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429264"/>
            <a:ext cx="1008063" cy="963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85786" y="3857628"/>
            <a:ext cx="7358114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Высказывание 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не может быть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выражено повелительным или вопросительным предложением, т.к. оценка их истинности или ложности невозможна!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2000240"/>
            <a:ext cx="828680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Истинным, </a:t>
            </a:r>
            <a:r>
              <a:rPr lang="ru-RU" sz="2800" b="1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является высказывание, в котором связь понятий правильно отражает свойства и отношения реальных вещей.</a:t>
            </a:r>
            <a:endParaRPr lang="ru-RU" sz="2800" b="1" spc="50" dirty="0">
              <a:ln w="12700" cmpd="sng">
                <a:solidFill>
                  <a:srgbClr val="7030A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571876"/>
            <a:ext cx="500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0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4282" y="0"/>
            <a:ext cx="842968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Определение: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Высказывание – это форма мышления, в которой что-либо утверждается или отрицается о свойствах реальных предметов и  отношениях между ними.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071802" y="2000240"/>
            <a:ext cx="235745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9900CC"/>
                </a:solidFill>
              </a:rPr>
              <a:t>Высказывание</a:t>
            </a:r>
            <a:endParaRPr lang="ru-RU" sz="3200" b="1" dirty="0" smtClean="0">
              <a:solidFill>
                <a:srgbClr val="9900CC"/>
              </a:solidFill>
            </a:endParaRPr>
          </a:p>
        </p:txBody>
      </p:sp>
      <p:pic>
        <p:nvPicPr>
          <p:cNvPr id="11275" name="Picture 11" descr="j01781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285992"/>
            <a:ext cx="781050" cy="10080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2857496"/>
            <a:ext cx="1857388" cy="584775"/>
          </a:xfrm>
          <a:prstGeom prst="rect">
            <a:avLst/>
          </a:prstGeom>
          <a:noFill/>
          <a:ln w="28575">
            <a:solidFill>
              <a:srgbClr val="1014B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простое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2857496"/>
            <a:ext cx="2286016" cy="584775"/>
          </a:xfrm>
          <a:prstGeom prst="rect">
            <a:avLst/>
          </a:prstGeom>
          <a:noFill/>
          <a:ln w="28575">
            <a:solidFill>
              <a:srgbClr val="1014B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составное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786050" y="2500306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72066" y="2500306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5786" y="3500438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Например:</a:t>
            </a:r>
          </a:p>
          <a:p>
            <a:r>
              <a:rPr lang="ru-RU" sz="2000" dirty="0" smtClean="0"/>
              <a:t>На улице светит солнце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350043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Например:</a:t>
            </a:r>
          </a:p>
          <a:p>
            <a:r>
              <a:rPr lang="ru-RU" dirty="0" smtClean="0"/>
              <a:t>Процессор является устройством обработки информации и принтер является устройством печати.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5072074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Истинность или ложность составных высказываний вычисляется с помощью использования АЛГЕБРЫ ВЫСКАЗЫВАНИЙ</a:t>
            </a:r>
            <a:endParaRPr lang="ru-RU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3" name="Стрелка влево 12">
            <a:hlinkClick r:id="rId4" action="ppaction://hlinksldjump"/>
          </p:cNvPr>
          <p:cNvSpPr/>
          <p:nvPr/>
        </p:nvSpPr>
        <p:spPr>
          <a:xfrm>
            <a:off x="7215206" y="5857892"/>
            <a:ext cx="1357322" cy="8572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НАЗАД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2" grpId="0" animBg="1"/>
      <p:bldP spid="6" grpId="0" animBg="1"/>
      <p:bldP spid="7" grpId="0" animBg="1"/>
      <p:bldP spid="10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315</TotalTime>
  <Words>423</Words>
  <Application>Microsoft Office PowerPoint</Application>
  <PresentationFormat>Экран (4:3)</PresentationFormat>
  <Paragraphs>71</Paragraphs>
  <Slides>10</Slides>
  <Notes>10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Пастель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Лида</cp:lastModifiedBy>
  <cp:revision>28</cp:revision>
  <dcterms:created xsi:type="dcterms:W3CDTF">2008-02-17T18:46:19Z</dcterms:created>
  <dcterms:modified xsi:type="dcterms:W3CDTF">2016-11-02T07:26:05Z</dcterms:modified>
</cp:coreProperties>
</file>